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Pretendard ExtraLight"/>
      <p:regular r:id="rId43"/>
    </p:embeddedFont>
    <p:embeddedFont>
      <p:font typeface="Pretendard Bold"/>
      <p:bold r:id="rId44"/>
    </p:embeddedFont>
    <p:embeddedFont>
      <p:font typeface="Pretendard Regular"/>
      <p:regular r:id="rId45"/>
    </p:embeddedFont>
    <p:embeddedFont>
      <p:font typeface="Pretendard Light"/>
      <p:regular r:id="rId46"/>
    </p:embeddedFont>
    <p:embeddedFont>
      <p:font typeface="Pretendard Medium"/>
      <p:bold r:id="rId47"/>
    </p:embeddedFont>
    <p:embeddedFont>
      <p:font typeface="Pretendard SemiBold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1.fntdata" Type="http://schemas.openxmlformats.org/officeDocument/2006/relationships/font"/><Relationship Id="rId44" Target="fonts/font2.fntdata" Type="http://schemas.openxmlformats.org/officeDocument/2006/relationships/font"/><Relationship Id="rId45" Target="fonts/font3.fntdata" Type="http://schemas.openxmlformats.org/officeDocument/2006/relationships/font"/><Relationship Id="rId46" Target="fonts/font4.fntdata" Type="http://schemas.openxmlformats.org/officeDocument/2006/relationships/font"/><Relationship Id="rId47" Target="fonts/font5.fntdata" Type="http://schemas.openxmlformats.org/officeDocument/2006/relationships/font"/><Relationship Id="rId48" Target="fonts/font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89200" y="3467100"/>
            <a:ext cx="13296900" cy="339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0063BA"/>
                </a:solidFill>
                <a:latin typeface="Pretendard ExtraLight"/>
              </a:rPr>
              <a:t>Azure Custom Vision</a:t>
            </a:r>
            <a:r>
              <a:rPr lang="ko-KR" sz="7000" b="false" i="false" u="none" strike="noStrike">
                <a:solidFill>
                  <a:srgbClr val="0063BA"/>
                </a:solidFill>
                <a:ea typeface="Pretendard ExtraLight"/>
              </a:rPr>
              <a:t>을</a:t>
            </a:r>
            <a:r>
              <a:rPr lang="en-US" sz="7000" b="false" i="false" u="none" strike="noStrike">
                <a:solidFill>
                  <a:srgbClr val="0063BA"/>
                </a:solidFill>
                <a:latin typeface="Pretendard ExtraLight"/>
              </a:rPr>
              <a:t> </a:t>
            </a:r>
            <a:r>
              <a:rPr lang="ko-KR" sz="7000" b="false" i="false" u="none" strike="noStrike">
                <a:solidFill>
                  <a:srgbClr val="0063BA"/>
                </a:solidFill>
                <a:ea typeface="Pretendard ExtraLight"/>
              </a:rPr>
              <a:t>활용한</a:t>
            </a:r>
            <a:br>
              <a:rPr lang="ko-KR" sz="7000" b="false" i="false" u="none" strike="noStrike">
                <a:solidFill>
                  <a:srgbClr val="0063BA"/>
                </a:solidFill>
                <a:ea typeface="Pretendard ExtraLight"/>
              </a:rPr>
            </a:br>
            <a:r>
              <a:rPr lang="ko-KR" sz="10100" b="false" i="false" u="none" strike="noStrike">
                <a:solidFill>
                  <a:srgbClr val="0063BA"/>
                </a:solidFill>
                <a:ea typeface="Pretendard Bold"/>
              </a:rPr>
              <a:t>공구</a:t>
            </a:r>
            <a:r>
              <a:rPr lang="en-US" sz="101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0100" b="false" i="false" u="none" strike="noStrike">
                <a:solidFill>
                  <a:srgbClr val="0063BA"/>
                </a:solidFill>
                <a:ea typeface="Pretendard Bold"/>
              </a:rPr>
              <a:t>분류</a:t>
            </a:r>
            <a:r>
              <a:rPr lang="en-US" sz="101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0100" b="false" i="false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101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0100" b="false" i="false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101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0100" b="false" i="false" u="none" strike="noStrike">
                <a:solidFill>
                  <a:srgbClr val="0063BA"/>
                </a:solidFill>
                <a:ea typeface="Pretendard Bold"/>
              </a:rPr>
              <a:t>페이지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05000" y="698500"/>
            <a:ext cx="2908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팀명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하늬바람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1206500"/>
            <a:ext cx="169037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245100" y="2857500"/>
            <a:ext cx="7785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MS AI School Azure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머신러닝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2755900"/>
            <a:ext cx="4025900" cy="236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2755900"/>
            <a:ext cx="4025900" cy="236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10700" y="2755900"/>
            <a:ext cx="4025900" cy="236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79500" y="2755900"/>
            <a:ext cx="4025900" cy="236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47700" y="812800"/>
            <a:ext cx="6248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절차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22300" y="3492500"/>
            <a:ext cx="6235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아이디어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도출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및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프로젝트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목표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설정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48100" y="3492500"/>
            <a:ext cx="6235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모델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생성을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위한</a:t>
            </a:r>
          </a:p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이미지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데이터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수집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74600" y="3708400"/>
            <a:ext cx="6235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313131"/>
                </a:solidFill>
                <a:ea typeface="Pretendard ExtraLight"/>
              </a:rPr>
              <a:t>모델</a:t>
            </a:r>
            <a:r>
              <a:rPr lang="en-US" sz="2500" b="fals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313131"/>
                </a:solidFill>
                <a:ea typeface="Pretendard ExtraLight"/>
              </a:rPr>
              <a:t>평가</a:t>
            </a:r>
            <a:r>
              <a:rPr lang="en-US" sz="2500" b="fals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313131"/>
                </a:solidFill>
                <a:ea typeface="Pretendard ExtraLight"/>
              </a:rPr>
              <a:t>및</a:t>
            </a:r>
            <a:r>
              <a:rPr lang="en-US" sz="2500" b="fals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313131"/>
                </a:solidFill>
                <a:ea typeface="Pretendard ExtraLight"/>
              </a:rPr>
              <a:t>실험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05800" y="3492500"/>
            <a:ext cx="6235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Azure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커스텀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비전을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통한</a:t>
            </a:r>
          </a:p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분류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모델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생성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5588000"/>
            <a:ext cx="4025900" cy="2362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5588000"/>
            <a:ext cx="4025900" cy="2362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10700" y="5588000"/>
            <a:ext cx="4025900" cy="236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79500" y="5588000"/>
            <a:ext cx="4025900" cy="236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52900" y="3606800"/>
            <a:ext cx="12065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47100" y="3606800"/>
            <a:ext cx="12065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55600" y="3606800"/>
            <a:ext cx="12065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47100" y="6438900"/>
            <a:ext cx="1206500" cy="673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52900" y="6438900"/>
            <a:ext cx="1206500" cy="673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69900" y="6438900"/>
            <a:ext cx="1206500" cy="673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28600" y="6438900"/>
            <a:ext cx="1206500" cy="673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-622300" y="6311900"/>
            <a:ext cx="6235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모델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성능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개선을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위한</a:t>
            </a:r>
          </a:p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추가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수집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48100" y="6311900"/>
            <a:ext cx="6235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학습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방식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최종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선택</a:t>
            </a:r>
          </a:p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및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모델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생성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74600" y="6311900"/>
            <a:ext cx="6235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Django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를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활용한</a:t>
            </a:r>
          </a:p>
          <a:p>
            <a:pPr algn="ctr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2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차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웹</a:t>
            </a:r>
            <a:r>
              <a:rPr lang="en-US" sz="2500" b="true" i="false" u="none" strike="noStrike">
                <a:solidFill>
                  <a:srgbClr val="313131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313131"/>
                </a:solidFill>
                <a:ea typeface="Pretendard ExtraLight"/>
              </a:rPr>
              <a:t>구현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05800" y="6311900"/>
            <a:ext cx="6235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모델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API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Gradio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통한</a:t>
            </a:r>
          </a:p>
          <a:p>
            <a:pPr algn="ctr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1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차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웹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ExtraLight"/>
              </a:rPr>
              <a:t>구현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8600" y="21717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49800" y="2209800"/>
            <a:ext cx="254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58300" y="22098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79500" y="22098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9400" y="51308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49800" y="51308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34500" y="51308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03300" y="51054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596900"/>
            <a:ext cx="16764000" cy="9410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78000" y="2336800"/>
            <a:ext cx="1206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00" b="false" i="false" u="none" strike="noStrike">
                <a:solidFill>
                  <a:srgbClr val="AACBE9"/>
                </a:solidFill>
                <a:latin typeface="Pretendard Medium"/>
              </a:rPr>
              <a:t>04.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95600" y="2324100"/>
            <a:ext cx="81153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수행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내용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558800"/>
            <a:ext cx="17487900" cy="9436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7700" y="812800"/>
            <a:ext cx="6248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기존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유사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서비스와의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차별점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2730500"/>
            <a:ext cx="6489700" cy="4559300"/>
          </a:xfrm>
          <a:prstGeom prst="rect">
            <a:avLst/>
          </a:prstGeom>
          <a:effectLst>
            <a:outerShdw dir="2700000" dist="210571" blurRad="207303">
              <a:srgbClr val="000000">
                <a:alpha val="1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01200" y="1854200"/>
            <a:ext cx="7277100" cy="6565900"/>
          </a:xfrm>
          <a:prstGeom prst="rect">
            <a:avLst/>
          </a:prstGeom>
          <a:effectLst>
            <a:outerShdw dir="2700000" dist="202151" blurRad="429875">
              <a:srgbClr val="000000">
                <a:alpha val="8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47700" y="812800"/>
            <a:ext cx="6248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생성을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위한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Data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000" y="9245600"/>
            <a:ext cx="8077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다섯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종류의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수작업공구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각자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3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개의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공구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선택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7600" y="9245600"/>
            <a:ext cx="8978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파이썬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코드로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자재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쇼핑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웹사이트의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3700" y="2489200"/>
            <a:ext cx="8407400" cy="5321300"/>
          </a:xfrm>
          <a:prstGeom prst="rect">
            <a:avLst/>
          </a:prstGeom>
          <a:effectLst>
            <a:outerShdw dir="2700000" dist="163685" blurRad="281844">
              <a:srgbClr val="000000">
                <a:alpha val="16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2489200"/>
            <a:ext cx="7683500" cy="5321300"/>
          </a:xfrm>
          <a:prstGeom prst="rect">
            <a:avLst/>
          </a:prstGeom>
          <a:effectLst>
            <a:outerShdw dir="2700000" dist="122764" blurRad="281844">
              <a:srgbClr val="000000">
                <a:alpha val="13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47700" y="812800"/>
            <a:ext cx="6248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Azure Custom Vision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생성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000" y="8788400"/>
            <a:ext cx="8077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Classification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Object Detection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생성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1600" y="8788400"/>
            <a:ext cx="8978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업로드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태깅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895600"/>
            <a:ext cx="7175500" cy="5943600"/>
          </a:xfrm>
          <a:prstGeom prst="rect">
            <a:avLst/>
          </a:prstGeom>
          <a:effectLst>
            <a:outerShdw dir="2700000" dist="182849" blurRad="351706">
              <a:srgbClr val="000000">
                <a:alpha val="1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64600" y="2921000"/>
            <a:ext cx="8572500" cy="5943600"/>
          </a:xfrm>
          <a:prstGeom prst="rect">
            <a:avLst/>
          </a:prstGeom>
          <a:effectLst>
            <a:outerShdw dir="2700000" dist="182849" blurRad="351706">
              <a:srgbClr val="000000">
                <a:alpha val="14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647700" y="812800"/>
            <a:ext cx="6248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Object Detection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모델의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한계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1800" y="1587500"/>
            <a:ext cx="10896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모델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평가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중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객체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인식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모델의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경우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약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30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장의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공구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사진은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인식률이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낮은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것을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발견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" y="2832100"/>
            <a:ext cx="4749800" cy="462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53200" y="2832100"/>
            <a:ext cx="4940300" cy="4622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57100" y="2794000"/>
            <a:ext cx="5295900" cy="4648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7700" y="812800"/>
            <a:ext cx="617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모델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성능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개선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위한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추가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723900" y="8597900"/>
            <a:ext cx="8077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공구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당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30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장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캡쳐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파이썬을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활용한</a:t>
            </a:r>
          </a:p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증강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기법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색깔변경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좌우반전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사용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8200" y="8813800"/>
            <a:ext cx="8978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공구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당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약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100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장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학습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데이터로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4300" y="8369300"/>
            <a:ext cx="43942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여러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종류의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공구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사진에서</a:t>
            </a:r>
          </a:p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인식률이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소폭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상승함을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발견</a:t>
            </a:r>
          </a:p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정밀도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86.8%-&gt;91.4%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00" y="22860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0500" y="22860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57100" y="2286000"/>
            <a:ext cx="49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6300" y="2362200"/>
            <a:ext cx="4432300" cy="5575300"/>
          </a:xfrm>
          <a:prstGeom prst="rect">
            <a:avLst/>
          </a:prstGeom>
          <a:effectLst>
            <a:outerShdw dir="2700000" dist="136566" blurRad="196189">
              <a:srgbClr val="000000">
                <a:alpha val="13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90100" y="2235200"/>
            <a:ext cx="7124700" cy="5727700"/>
          </a:xfrm>
          <a:prstGeom prst="rect">
            <a:avLst/>
          </a:prstGeom>
          <a:effectLst>
            <a:outerShdw dir="2700000" dist="176154" blurRad="326422">
              <a:srgbClr val="000000">
                <a:alpha val="8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증강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(Data Augmentation)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Azure CustomVision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라이브러리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800" y="8394700"/>
            <a:ext cx="80772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추가로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각각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총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50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장의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원본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200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장으로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증량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데이터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증강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색깔변경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좌우반전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상하반전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은</a:t>
            </a:r>
            <a:b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</a:b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파이썬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코드를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82200" y="8394700"/>
            <a:ext cx="7543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공구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당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약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200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장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이미지를</a:t>
            </a:r>
          </a:p>
          <a:p>
            <a:pPr algn="just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Object Detection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으로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학습시키기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위해</a:t>
            </a:r>
          </a:p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파이썬용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Custom Vision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클라이언트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라이브러리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사용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4300" y="2311400"/>
            <a:ext cx="6172200" cy="5676900"/>
          </a:xfrm>
          <a:prstGeom prst="rect">
            <a:avLst/>
          </a:prstGeom>
          <a:effectLst>
            <a:outerShdw dir="2700000" dist="130869" blurRad="320289">
              <a:srgbClr val="000000">
                <a:alpha val="5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51900" y="2667000"/>
            <a:ext cx="8636000" cy="4953000"/>
          </a:xfrm>
          <a:prstGeom prst="rect">
            <a:avLst/>
          </a:prstGeom>
          <a:effectLst>
            <a:outerShdw dir="2700000" dist="190733" blurRad="244920">
              <a:srgbClr val="000000">
                <a:alpha val="8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증강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(Data Augmentation)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Azure CustomVision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라이브러리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800" y="9067800"/>
            <a:ext cx="8077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파이썬을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활용하여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생성할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성능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소폭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하락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8000" y="9067800"/>
            <a:ext cx="7543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영역을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지정하는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부분에서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세부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조정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것을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40200" y="4546600"/>
            <a:ext cx="34417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AACBE9"/>
                </a:solidFill>
                <a:latin typeface="Pretendard Medium"/>
              </a:rPr>
              <a:t>01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40200" y="7264400"/>
            <a:ext cx="34417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수행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내용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45500" y="4546600"/>
            <a:ext cx="38989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AACBE9"/>
                </a:solidFill>
                <a:latin typeface="Pretendard Medium"/>
              </a:rPr>
              <a:t>02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팀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구성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역할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15900" y="4546600"/>
            <a:ext cx="43180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AACBE9"/>
                </a:solidFill>
                <a:latin typeface="Pretendard Medium"/>
              </a:rPr>
              <a:t>03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수행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절차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4400" y="7264400"/>
            <a:ext cx="34417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AACBE9"/>
                </a:solidFill>
                <a:latin typeface="Pretendard Medium"/>
              </a:rPr>
              <a:t>05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활용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방안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개선점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500" y="863600"/>
            <a:ext cx="24765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15900" y="7239000"/>
            <a:ext cx="43180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AACBE9"/>
                </a:solidFill>
                <a:latin typeface="Pretendard Medium"/>
              </a:rPr>
              <a:t>06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수행하며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Bold"/>
              </a:rPr>
              <a:t>느낀점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2882900"/>
            <a:ext cx="7531100" cy="4521200"/>
          </a:xfrm>
          <a:prstGeom prst="rect">
            <a:avLst/>
          </a:prstGeom>
          <a:effectLst>
            <a:outerShdw dir="2700000" dist="208862" blurRad="203951">
              <a:srgbClr val="000000">
                <a:alpha val="5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26700" y="2057400"/>
            <a:ext cx="6045200" cy="6172200"/>
          </a:xfrm>
          <a:prstGeom prst="rect">
            <a:avLst/>
          </a:prstGeom>
          <a:effectLst>
            <a:outerShdw dir="2700000" dist="185882" blurRad="363468">
              <a:srgbClr val="000000">
                <a:alpha val="8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증강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(Data Augmentation)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Azure CustomVision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라이브러리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4900" y="8839200"/>
            <a:ext cx="8077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약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3,000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장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Classification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으로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학습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77400" y="8623300"/>
            <a:ext cx="7543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공구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당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약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200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장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데이터를</a:t>
            </a:r>
          </a:p>
          <a:p>
            <a:pPr algn="ctr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Classification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으로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학습시킨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99.1%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의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정밀도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02000" y="1892300"/>
            <a:ext cx="11684000" cy="6959600"/>
          </a:xfrm>
          <a:prstGeom prst="rect">
            <a:avLst/>
          </a:prstGeom>
          <a:effectLst>
            <a:outerShdw dir="2700000" dist="321486" blurRad="483209">
              <a:srgbClr val="000000">
                <a:alpha val="8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 Azure CustomVision Classification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05400" y="9258300"/>
            <a:ext cx="8089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313131"/>
                </a:solidFill>
                <a:latin typeface="Pretendard Light"/>
              </a:rPr>
              <a:t>" </a:t>
            </a:r>
            <a:r>
              <a:rPr lang="ko-KR" sz="3000" b="true" i="false" u="none" strike="noStrike">
                <a:solidFill>
                  <a:srgbClr val="313131"/>
                </a:solidFill>
                <a:ea typeface="Pretendard Light"/>
              </a:rPr>
              <a:t>테스트</a:t>
            </a:r>
            <a:r>
              <a:rPr lang="en-US" sz="30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313131"/>
                </a:solidFill>
                <a:ea typeface="Pretendard Light"/>
              </a:rPr>
              <a:t>결과</a:t>
            </a:r>
            <a:r>
              <a:rPr lang="en-US" sz="30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en-US" sz="3000" b="true" i="false" u="none" strike="noStrike">
                <a:solidFill>
                  <a:srgbClr val="313131"/>
                </a:solidFill>
                <a:highlight>
                  <a:srgbClr val="FEEFC5"/>
                </a:highlight>
                <a:latin typeface="Pretendard Light"/>
              </a:rPr>
              <a:t>85% </a:t>
            </a:r>
            <a:r>
              <a:rPr lang="ko-KR" sz="3000" b="true" i="false" u="none" strike="noStrike">
                <a:solidFill>
                  <a:srgbClr val="313131"/>
                </a:solidFill>
                <a:highlight>
                  <a:srgbClr val="FEEFC5"/>
                </a:highlight>
                <a:ea typeface="Pretendard Light"/>
              </a:rPr>
              <a:t>이상의</a:t>
            </a:r>
            <a:r>
              <a:rPr lang="en-US" sz="3000" b="true" i="false" u="none" strike="noStrike">
                <a:solidFill>
                  <a:srgbClr val="313131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313131"/>
                </a:solidFill>
                <a:highlight>
                  <a:srgbClr val="FEEFC5"/>
                </a:highlight>
                <a:ea typeface="Pretendard Light"/>
              </a:rPr>
              <a:t>정밀도</a:t>
            </a:r>
            <a:r>
              <a:rPr lang="en-US" sz="30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313131"/>
                </a:solidFill>
                <a:ea typeface="Pretendard Light"/>
              </a:rPr>
              <a:t>확인</a:t>
            </a:r>
            <a:r>
              <a:rPr lang="en-US" sz="3000" b="true" i="false" u="none" strike="noStrike">
                <a:solidFill>
                  <a:srgbClr val="313131"/>
                </a:solidFill>
                <a:latin typeface="Pretendard Light"/>
              </a:rPr>
              <a:t> "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6300" y="2578100"/>
            <a:ext cx="14008100" cy="513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API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Gradio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1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차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웹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53700" y="6426200"/>
            <a:ext cx="7162800" cy="323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13131"/>
              </a:buClr>
              <a:buFont typeface="Arial"/>
              <a:buChar char="●"/>
            </a:pP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Azure Custom Vision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으로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생성한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모델의</a:t>
            </a:r>
            <a:b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</a:b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API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정보를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활용하여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외부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통신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실행</a:t>
            </a:r>
          </a:p>
          <a:p>
            <a:pPr algn="l" lvl="0" indent="-342900" marL="342900">
              <a:lnSpc>
                <a:spcPct val="116199"/>
              </a:lnSpc>
              <a:buClr>
                <a:srgbClr val="313131"/>
              </a:buClr>
              <a:buFont typeface="Arial"/>
              <a:buChar char="●"/>
            </a:pP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Gradio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를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활용하여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인풋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,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아웃풋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인터페이스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지정</a:t>
            </a:r>
          </a:p>
          <a:p>
            <a:pPr algn="l" lvl="0" indent="-342900" marL="342900">
              <a:lnSpc>
                <a:spcPct val="116199"/>
              </a:lnSpc>
              <a:buClr>
                <a:srgbClr val="313131"/>
              </a:buClr>
              <a:buFont typeface="Arial"/>
              <a:buChar char="●"/>
            </a:pP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 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상품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정보를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등록한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Json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파일을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연결하여</a:t>
            </a:r>
            <a:b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</a:b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이미지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분류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결과와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매칭되는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상품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정보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출력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92400" y="1816100"/>
            <a:ext cx="12903200" cy="6146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API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Gradio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1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차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웹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05400" y="8470900"/>
            <a:ext cx="8077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1) Azure Custom Vision API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설정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05400" y="9194800"/>
            <a:ext cx="8077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2) JSON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파일에서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제품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정보를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불러올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있도록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세팅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1651000"/>
            <a:ext cx="16459200" cy="8153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API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Gradio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1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차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웹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96600" y="6096000"/>
            <a:ext cx="7213600" cy="276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13131"/>
              </a:buClr>
              <a:buFont typeface="Arial"/>
              <a:buChar char="●"/>
            </a:pP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Azure Custom Vision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모델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생성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시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활용한</a:t>
            </a:r>
            <a:b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</a:b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이미지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태그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리스트를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수집하여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상품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정보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준비</a:t>
            </a:r>
            <a:b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</a:b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(ChatGPT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를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활용한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가상의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상품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정보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생성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)</a:t>
            </a:r>
          </a:p>
          <a:p>
            <a:pPr algn="l" lvl="0" indent="-342900" marL="342900">
              <a:lnSpc>
                <a:spcPct val="116199"/>
              </a:lnSpc>
              <a:buClr>
                <a:srgbClr val="313131"/>
              </a:buClr>
              <a:buFont typeface="Arial"/>
              <a:buChar char="●"/>
            </a:pP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한글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상품명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,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상품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설명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,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가격을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키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-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값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형식으로</a:t>
            </a:r>
            <a:b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</a:b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작성하여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JSON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파일에</a:t>
            </a:r>
            <a:r>
              <a:rPr lang="en-US" sz="2600" b="true" i="false" u="none" strike="noStrike">
                <a:solidFill>
                  <a:srgbClr val="313131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313131"/>
                </a:solidFill>
                <a:ea typeface="Pretendard Light"/>
              </a:rPr>
              <a:t>등록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75000" y="1955800"/>
            <a:ext cx="11938000" cy="6946900"/>
          </a:xfrm>
          <a:prstGeom prst="rect">
            <a:avLst/>
          </a:prstGeom>
          <a:effectLst>
            <a:outerShdw dir="2700000" dist="320870" blurRad="481358">
              <a:srgbClr val="000000">
                <a:alpha val="8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API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Gradio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1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차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웹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52700" y="9271000"/>
            <a:ext cx="1318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커스텀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비전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API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를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사용한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모델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호출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-&gt; 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가장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높은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확률의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태그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추출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-&gt; JSON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파일의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상품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정보와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Regular"/>
              </a:rPr>
              <a:t>매칭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2057400"/>
            <a:ext cx="15951200" cy="7454900"/>
          </a:xfrm>
          <a:prstGeom prst="rect">
            <a:avLst/>
          </a:prstGeom>
          <a:effectLst>
            <a:outerShdw dir="2700000" dist="229434" blurRad="553744">
              <a:srgbClr val="000000">
                <a:alpha val="7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API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Gradio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1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차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웹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구현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API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Gradio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1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차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웹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구현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1943100"/>
            <a:ext cx="17500600" cy="789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8000" y="3136900"/>
            <a:ext cx="17284700" cy="5803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Django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프레임워크를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2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차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웹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사이트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구현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37500" y="2070100"/>
            <a:ext cx="2400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true" i="false" u="none" strike="noStrike">
                <a:solidFill>
                  <a:srgbClr val="000000"/>
                </a:solidFill>
                <a:latin typeface="Pretendard Light"/>
              </a:rPr>
              <a:t>&lt;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Light"/>
              </a:rPr>
              <a:t>&gt;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1993900"/>
            <a:ext cx="13919200" cy="6921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7200" y="863600"/>
            <a:ext cx="2413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&lt;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메인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05400" y="9194800"/>
            <a:ext cx="8077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&lt;Start&gt;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버튼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클릭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업로드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페이지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전환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78000" y="2362200"/>
            <a:ext cx="10668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00" b="false" i="false" u="none" strike="noStrike">
                <a:solidFill>
                  <a:srgbClr val="AACBE9"/>
                </a:solidFill>
                <a:latin typeface="Pretendard Medium"/>
              </a:rPr>
              <a:t>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2100" y="2336800"/>
            <a:ext cx="47752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92400" y="3733800"/>
            <a:ext cx="40767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하늬바람</a:t>
            </a:r>
          </a:p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주제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선정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배경</a:t>
            </a:r>
          </a:p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제작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의도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27300" y="1803400"/>
            <a:ext cx="13220700" cy="6680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7200" y="863600"/>
            <a:ext cx="3810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&lt;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업로드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57700" y="9182100"/>
            <a:ext cx="9385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파일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선택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&lt;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업로드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&gt;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버튼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클릭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분류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결과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페이지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전환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2895600"/>
            <a:ext cx="10680700" cy="5321300"/>
          </a:xfrm>
          <a:prstGeom prst="rect">
            <a:avLst/>
          </a:prstGeom>
          <a:effectLst>
            <a:outerShdw dir="2700000" dist="163659" blurRad="281755">
              <a:srgbClr val="000000">
                <a:alpha val="8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457200" y="863600"/>
            <a:ext cx="445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&lt;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분류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26900" y="3352800"/>
            <a:ext cx="5765800" cy="355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F00000"/>
                </a:solidFill>
                <a:latin typeface="Pretendard Light"/>
              </a:rPr>
              <a:t>&lt;</a:t>
            </a:r>
            <a:r>
              <a:rPr lang="ko-KR" sz="2500" b="true" i="false" u="none" strike="noStrike">
                <a:solidFill>
                  <a:srgbClr val="F00000"/>
                </a:solidFill>
                <a:ea typeface="Pretendard Light"/>
              </a:rPr>
              <a:t>다시하기</a:t>
            </a:r>
            <a:r>
              <a:rPr lang="en-US" sz="2500" b="true" i="false" u="none" strike="noStrike">
                <a:solidFill>
                  <a:srgbClr val="F00000"/>
                </a:solidFill>
                <a:latin typeface="Pretendard Light"/>
              </a:rPr>
              <a:t>&gt; </a:t>
            </a:r>
            <a:r>
              <a:rPr lang="ko-KR" sz="2500" b="true" i="false" u="none" strike="noStrike">
                <a:solidFill>
                  <a:srgbClr val="F00000"/>
                </a:solidFill>
                <a:ea typeface="Pretendard Light"/>
              </a:rPr>
              <a:t>버튼</a:t>
            </a:r>
            <a:r>
              <a:rPr lang="en-US" sz="2500" b="true" i="false" u="none" strike="noStrike">
                <a:solidFill>
                  <a:srgbClr val="F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F00000"/>
                </a:solidFill>
                <a:ea typeface="Pretendard Light"/>
              </a:rPr>
              <a:t>클릭</a:t>
            </a:r>
            <a:r>
              <a:rPr lang="en-US" sz="2500" b="true" i="false" u="none" strike="noStrike">
                <a:solidFill>
                  <a:srgbClr val="F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F00000"/>
                </a:solidFill>
                <a:ea typeface="Pretendard Light"/>
              </a:rPr>
              <a:t>시</a:t>
            </a:r>
          </a:p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앞선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업로드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페이지로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전환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다른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이미지를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업로드하여</a:t>
            </a:r>
          </a:p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더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나은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결과를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도출할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있도록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함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63BA"/>
                </a:solidFill>
                <a:latin typeface="Pretendard Light"/>
              </a:rPr>
              <a:t>&lt;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Light"/>
              </a:rPr>
              <a:t>가져오기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Light"/>
              </a:rPr>
              <a:t>&gt;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Light"/>
              </a:rPr>
              <a:t>버튼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Light"/>
              </a:rPr>
              <a:t>클릭</a:t>
            </a:r>
            <a:r>
              <a:rPr lang="en-US" sz="2500" b="true" i="false" u="none" strike="noStrike">
                <a:solidFill>
                  <a:srgbClr val="0063BA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63BA"/>
                </a:solidFill>
                <a:ea typeface="Pretendard Light"/>
              </a:rPr>
              <a:t>시</a:t>
            </a:r>
          </a:p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만들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있도록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전환됨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57200" y="863600"/>
            <a:ext cx="3429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&lt;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&gt;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78000" y="2336800"/>
            <a:ext cx="1206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95600" y="2324100"/>
            <a:ext cx="81153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활용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방안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개선점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2019300"/>
            <a:ext cx="16992600" cy="276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700" y="4965700"/>
            <a:ext cx="16992600" cy="2400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531100"/>
            <a:ext cx="16992600" cy="1917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58800" y="7620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한계점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개선방안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800" y="23114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1.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데이터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수집의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한계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초기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공구당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이미지의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부족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해결하지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못함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30400" y="3111500"/>
            <a:ext cx="13081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크라우드소싱을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작업자들에게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작업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의뢰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GANs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방법을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이용해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실제와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유사한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생성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사용자들이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이미지를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업로드할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모바일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앱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플랫폼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개발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800" y="5156200"/>
            <a:ext cx="16421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2.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모델의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복잡성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및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한계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객체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인식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모델의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인식률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저하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파이썬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활용시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영역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지정의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한계로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성능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저하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발생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800" y="7721600"/>
            <a:ext cx="13093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3.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웹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리스트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페이지</a:t>
            </a:r>
            <a:r>
              <a:rPr lang="en-US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미구현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: 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시간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부족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기술적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한계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인한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미구현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0400" y="8636000"/>
            <a:ext cx="13081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MS AI SCHOOL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교육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Azure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이용해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백엔드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인프라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구축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구현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0400" y="6057900"/>
            <a:ext cx="13081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Custom Vision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이외에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ResNet, Inception, DenseNet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여러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하이퍼파라미터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튜닝을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분류에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적합한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개발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78000" y="2336800"/>
            <a:ext cx="1206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00" b="false" i="false" u="none" strike="noStrike">
                <a:solidFill>
                  <a:srgbClr val="AACBE9"/>
                </a:solidFill>
                <a:latin typeface="Pretendard Medium"/>
              </a:rPr>
              <a:t>06.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95600" y="2324100"/>
            <a:ext cx="81153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프로젝트를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수행하며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느낀점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841500"/>
            <a:ext cx="1308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승현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63900"/>
            <a:ext cx="1308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86300"/>
            <a:ext cx="1308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혜린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300" y="6108700"/>
            <a:ext cx="1130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예건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531100"/>
            <a:ext cx="1308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윤식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14700" y="6223000"/>
            <a:ext cx="1332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팀원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전원이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적극적이고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태도로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프로젝트에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참여해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주셔서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시도를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해볼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있었습니다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14700" y="7531100"/>
            <a:ext cx="12903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팀원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모두가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열정적으로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프로젝트에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참여했기에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함께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있어서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좋았습니다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 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뿐만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아니라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역시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인식과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웹페이지와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관련된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기술들을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배울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뜻깊은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시간이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였습니다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14700" y="4749800"/>
            <a:ext cx="13970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팀원들이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아이디어를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제시해주어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시도를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해볼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있었고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과정에서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배울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많았습니다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시간에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배운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것을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깊이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활용해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있다는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점도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좋았습니다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4700" y="3314700"/>
            <a:ext cx="12903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수업시간에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배운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내용들을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실제로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프로젝트에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적용하는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과정에서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것을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배울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있었고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팀원들의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적극적인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자세에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즐겁게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참여하고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소통할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있어서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좋았습니다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4700" y="1841500"/>
            <a:ext cx="12903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Azure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속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기능들을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활용해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프로젝트를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진행할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좋았습니다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팀원분들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모두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열정적인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태도로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참여해주셔서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다양하게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시도해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있었던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역시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좋았습니다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89200" y="4254500"/>
            <a:ext cx="13296900" cy="182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300" b="false" i="false" u="none" strike="noStrike">
                <a:solidFill>
                  <a:srgbClr val="0063BA"/>
                </a:solidFill>
                <a:ea typeface="Pretendard Bold"/>
              </a:rPr>
              <a:t>감사합니다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1206500"/>
            <a:ext cx="16903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27200" y="1600200"/>
            <a:ext cx="14833600" cy="8128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81500" y="7035800"/>
            <a:ext cx="1346200" cy="2476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70300" y="3733800"/>
            <a:ext cx="10947400" cy="281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35000" y="812800"/>
            <a:ext cx="4076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구상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컨셉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48400" y="7175500"/>
            <a:ext cx="83312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구매하고자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누구나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사용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가능한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algn="just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상품에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정보를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얻을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공구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자동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분류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플랫폼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입니다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정확한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공구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DFECF7"/>
                </a:highlight>
                <a:ea typeface="Pretendard Light"/>
              </a:rPr>
              <a:t>정보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대중의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주문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진입장벽을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낮춰</a:t>
            </a:r>
          </a:p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공구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분류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정밀화에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기여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하도록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노력하고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43400" y="1905000"/>
            <a:ext cx="9588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"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누구나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간편하고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빠르게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사용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가능한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공구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분류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오픈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플랫폼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"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0000" y="2616200"/>
            <a:ext cx="13195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5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Pretendard Regular"/>
              </a:rPr>
              <a:t>공구</a:t>
            </a:r>
            <a:r>
              <a:rPr lang="en-US" sz="5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Pretendard Regular"/>
              </a:rPr>
              <a:t>분류를</a:t>
            </a:r>
            <a:r>
              <a:rPr lang="en-US" sz="5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5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Pretendard Regular"/>
              </a:rPr>
              <a:t>편리한</a:t>
            </a:r>
            <a:r>
              <a:rPr lang="en-US" sz="5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Pretendard Regular"/>
              </a:rPr>
              <a:t>결재의</a:t>
            </a:r>
            <a:r>
              <a:rPr lang="en-US" sz="5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76500" y="4318000"/>
            <a:ext cx="133223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0000" b="false" i="false" u="none" strike="noStrike">
                <a:solidFill>
                  <a:srgbClr val="000000"/>
                </a:solidFill>
                <a:ea typeface="Pretendard Bold"/>
              </a:rPr>
              <a:t>하늬바람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24300" y="2171700"/>
            <a:ext cx="10439400" cy="511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5000" y="812800"/>
            <a:ext cx="4076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주제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선정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7000" y="1689100"/>
            <a:ext cx="10172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787878"/>
                </a:solidFill>
                <a:ea typeface="Pretendard Light"/>
              </a:rPr>
              <a:t>▶ Kaggle</a:t>
            </a:r>
            <a:r>
              <a:rPr lang="ko-KR" sz="2300" b="true" i="false" u="none" strike="noStrike">
                <a:solidFill>
                  <a:srgbClr val="787878"/>
                </a:solidFill>
                <a:ea typeface="Pretendard Light"/>
              </a:rPr>
              <a:t>에</a:t>
            </a:r>
            <a:r>
              <a:rPr lang="en-US" sz="2300" b="true" i="false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Pretendard Light"/>
              </a:rPr>
              <a:t>소개되어</a:t>
            </a:r>
            <a:r>
              <a:rPr lang="en-US" sz="2300" b="true" i="false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Pretendard Light"/>
              </a:rPr>
              <a:t>있는</a:t>
            </a:r>
            <a:r>
              <a:rPr lang="en-US" sz="2300" b="true" i="false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Pretendard Light"/>
              </a:rPr>
              <a:t>이미지</a:t>
            </a:r>
            <a:r>
              <a:rPr lang="en-US" sz="2300" b="true" i="false" u="none" strike="noStrike">
                <a:solidFill>
                  <a:srgbClr val="787878"/>
                </a:solidFill>
                <a:latin typeface="Pretendard Light"/>
              </a:rPr>
              <a:t> Dataset: </a:t>
            </a:r>
            <a:r>
              <a:rPr lang="ko-KR" sz="2300" b="true" i="false" u="none" strike="noStrike">
                <a:solidFill>
                  <a:srgbClr val="787878"/>
                </a:solidFill>
                <a:ea typeface="Pretendard Light"/>
              </a:rPr>
              <a:t>라벨링</a:t>
            </a:r>
            <a:r>
              <a:rPr lang="en-US" sz="2300" b="true" i="false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Pretendard Light"/>
              </a:rPr>
              <a:t>된</a:t>
            </a:r>
            <a:r>
              <a:rPr lang="en-US" sz="2300" b="true" i="false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Pretendard Light"/>
              </a:rPr>
              <a:t>수술</a:t>
            </a:r>
            <a:r>
              <a:rPr lang="en-US" sz="2300" b="true" i="false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Pretendard Light"/>
              </a:rPr>
              <a:t>도구</a:t>
            </a:r>
            <a:r>
              <a:rPr lang="en-US" sz="2300" b="true" i="false" u="none" strike="noStrike">
                <a:solidFill>
                  <a:srgbClr val="787878"/>
                </a:solidFill>
                <a:latin typeface="Pretendard Light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Pretendard Light"/>
              </a:rPr>
              <a:t>이미지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1800" y="7772400"/>
            <a:ext cx="148844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도구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세트의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영감은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포르투갈의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병원에서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도구를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정리하는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데</a:t>
            </a:r>
          </a:p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소비하는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간호사의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부담을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덜기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로봇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시스템을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도입하려는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필요성에서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비롯되었음</a:t>
            </a:r>
          </a:p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유사하게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이미지를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분류할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모델은</a:t>
            </a:r>
          </a:p>
          <a:p>
            <a:pPr algn="ctr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공구를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취급하는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사업장에서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작업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시간을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줄이는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데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도움이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될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것이라는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가설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수립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0" y="1917700"/>
            <a:ext cx="2870200" cy="2870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5473700"/>
            <a:ext cx="14884400" cy="400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카탈로그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제작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효율성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증대</a:t>
            </a:r>
          </a:p>
          <a:p>
            <a:pPr algn="just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도매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업체에서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카탈로그에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정리하는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작업을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자동화하여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시간과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비용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절감</a:t>
            </a:r>
          </a:p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온라인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상품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등록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자동화</a:t>
            </a:r>
          </a:p>
          <a:p>
            <a:pPr algn="just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도매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업체에서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작업을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자동화하여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시간과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비용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절감온라인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상점에서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등록할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때</a:t>
            </a:r>
          </a:p>
          <a:p>
            <a:pPr algn="just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카테고리를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자동으로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분류하여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상품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등록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과정을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간소화</a:t>
            </a:r>
          </a:p>
          <a:p>
            <a:pPr algn="just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비숙련자</a:t>
            </a: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Light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Pretendard Light"/>
              </a:rPr>
              <a:t>지원</a:t>
            </a:r>
          </a:p>
          <a:p>
            <a:pPr algn="just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다루는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현장에서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비숙련자가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빠르게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파악하고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사용할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있도록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도와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생산력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향상에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효과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7700" y="812800"/>
            <a:ext cx="6248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선정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배경과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제작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Light"/>
              </a:rPr>
              <a:t>의도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88000" y="2768600"/>
            <a:ext cx="16129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2908300"/>
            <a:ext cx="1524000" cy="85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64800" y="1778000"/>
            <a:ext cx="2870200" cy="2870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0" y="2362200"/>
            <a:ext cx="17018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78000" y="2336800"/>
            <a:ext cx="1206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00" b="false" i="false" u="none" strike="noStrike">
                <a:solidFill>
                  <a:srgbClr val="AACBE9"/>
                </a:solidFill>
                <a:latin typeface="Pretendard Medium"/>
              </a:rPr>
              <a:t>02.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2100" y="2336800"/>
            <a:ext cx="47752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팀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구성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역할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89000" y="1676400"/>
            <a:ext cx="1308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김승현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9000" y="4381500"/>
            <a:ext cx="1308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김민정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9000" y="7213600"/>
            <a:ext cx="1308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정혜린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7300" y="1676400"/>
            <a:ext cx="1308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서예건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7300" y="4572000"/>
            <a:ext cx="1308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신윤식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100" y="2413000"/>
            <a:ext cx="6718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전공드라이버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정밀드라이버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주먹드라이버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증강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좌우반전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상하반전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색상변환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실습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작성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Classification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Object Detection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Custom Vision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크기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조절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파이썬으로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Django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구현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2400" y="2311400"/>
            <a:ext cx="6718300" cy="193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니퍼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롱노우즈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뺀지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쇠톱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증강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좌우반전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상하반전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색상변환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실습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작성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Classification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Object Detection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Custom Vision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공구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분류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웹사이트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스토리보드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작성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화면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설계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분류된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공구명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설명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출력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DB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올리기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파이썬으로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Django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구현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100" y="5092700"/>
            <a:ext cx="6718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모터렌치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육각렌치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옵셋렌치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증강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좌우반전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상하반전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색상변환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실습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작성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Classification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Object Detection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Custom Vision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커스텀비전연결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업로드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파이썬으로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Django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구현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100" y="7975600"/>
            <a:ext cx="6718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몽키스패너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양구스패너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기어풀러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증강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좌우반전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상하반전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색상변환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실습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작성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Classification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Object Detection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Custom Vision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분류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리스트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분류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상세페이지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만든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DB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가져오기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파이썬으로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Django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구현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12400" y="5232400"/>
            <a:ext cx="68580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스냅링플라이어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그립플라이어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워터플라이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증강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좌우반전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상하반전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색상변환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실습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작성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Classification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Object Detection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Custom Vision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학습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분류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리스트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분류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상세페이지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만든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DB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가져오기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파이썬으로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Django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구현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60600" y="660400"/>
            <a:ext cx="13766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"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특정한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역할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부여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없이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작업을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함께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수행하고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동시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다발적으로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결과물을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만들었습니다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 "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78000" y="2336800"/>
            <a:ext cx="1206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00" b="false" i="false" u="none" strike="noStrike">
                <a:solidFill>
                  <a:srgbClr val="AACBE9"/>
                </a:solidFill>
                <a:latin typeface="Pretendard Medium"/>
              </a:rPr>
              <a:t>03.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95600" y="2324100"/>
            <a:ext cx="81153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수행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절차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57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700" b="false" i="false" u="none" strike="noStrike">
                <a:solidFill>
                  <a:srgbClr val="0063BA"/>
                </a:solidFill>
                <a:ea typeface="Pretendard Bold"/>
              </a:rPr>
              <a:t>방법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